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3"/>
  </p:notesMasterIdLst>
  <p:handoutMasterIdLst>
    <p:handoutMasterId r:id="rId44"/>
  </p:handoutMasterIdLst>
  <p:sldIdLst>
    <p:sldId id="257" r:id="rId3"/>
    <p:sldId id="404" r:id="rId4"/>
    <p:sldId id="410" r:id="rId5"/>
    <p:sldId id="405" r:id="rId6"/>
    <p:sldId id="408" r:id="rId7"/>
    <p:sldId id="407" r:id="rId8"/>
    <p:sldId id="435" r:id="rId9"/>
    <p:sldId id="436" r:id="rId10"/>
    <p:sldId id="409" r:id="rId11"/>
    <p:sldId id="411" r:id="rId12"/>
    <p:sldId id="412" r:id="rId13"/>
    <p:sldId id="413" r:id="rId14"/>
    <p:sldId id="437" r:id="rId15"/>
    <p:sldId id="414" r:id="rId16"/>
    <p:sldId id="415" r:id="rId17"/>
    <p:sldId id="433" r:id="rId18"/>
    <p:sldId id="429" r:id="rId19"/>
    <p:sldId id="438" r:id="rId20"/>
    <p:sldId id="439" r:id="rId21"/>
    <p:sldId id="416" r:id="rId22"/>
    <p:sldId id="417" r:id="rId23"/>
    <p:sldId id="418" r:id="rId24"/>
    <p:sldId id="419" r:id="rId25"/>
    <p:sldId id="430" r:id="rId26"/>
    <p:sldId id="420" r:id="rId27"/>
    <p:sldId id="421" r:id="rId28"/>
    <p:sldId id="425" r:id="rId29"/>
    <p:sldId id="434" r:id="rId30"/>
    <p:sldId id="426" r:id="rId31"/>
    <p:sldId id="427" r:id="rId32"/>
    <p:sldId id="428" r:id="rId33"/>
    <p:sldId id="432" r:id="rId34"/>
    <p:sldId id="422" r:id="rId35"/>
    <p:sldId id="424" r:id="rId36"/>
    <p:sldId id="440" r:id="rId37"/>
    <p:sldId id="431" r:id="rId38"/>
    <p:sldId id="441" r:id="rId39"/>
    <p:sldId id="382" r:id="rId40"/>
    <p:sldId id="442" r:id="rId41"/>
    <p:sldId id="44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3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>
        <p:scale>
          <a:sx n="75" d="100"/>
          <a:sy n="75" d="100"/>
        </p:scale>
        <p:origin x="-272" y="-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11/6/17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11/6/17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11/6/17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11/6/17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11/6/17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11/6/17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11/6/17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eosmarty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6467" y="1507068"/>
            <a:ext cx="8720666" cy="31496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HOW TO OPTIMIZE FOR FEATURED SNIPPETS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Ann_Smarty-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3769"/>
            <a:ext cx="1634231" cy="1634231"/>
          </a:xfrm>
          <a:prstGeom prst="rect">
            <a:avLst/>
          </a:prstGeom>
        </p:spPr>
      </p:pic>
      <p:pic>
        <p:nvPicPr>
          <p:cNvPr id="6" name="Picture 5" descr="imn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29" y="5922648"/>
            <a:ext cx="2610671" cy="93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5450" y="5247590"/>
            <a:ext cx="4690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By Ann Smarty    </a:t>
            </a:r>
          </a:p>
          <a:p>
            <a:r>
              <a:rPr lang="en-US" sz="2400" dirty="0" smtClean="0"/>
              <a:t>@seosmarty</a:t>
            </a:r>
          </a:p>
          <a:p>
            <a:r>
              <a:rPr lang="en-US" sz="2400" dirty="0" smtClean="0"/>
              <a:t>Brand &amp; Community Manager at</a:t>
            </a:r>
          </a:p>
          <a:p>
            <a:r>
              <a:rPr lang="en-US" sz="2400" dirty="0" smtClean="0"/>
              <a:t>Internet Marketing Ninjas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81" y="937384"/>
            <a:ext cx="7272837" cy="484855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461665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AHREFS </a:t>
            </a:r>
            <a:r>
              <a:rPr lang="en-US" sz="2400" b="1" dirty="0" smtClean="0">
                <a:solidFill>
                  <a:srgbClr val="FFFFFF"/>
                </a:solidFill>
              </a:rPr>
              <a:t>study: 99% already rank in top 10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81" y="937384"/>
            <a:ext cx="7272837" cy="484855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461665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AHREFS </a:t>
            </a:r>
            <a:r>
              <a:rPr lang="en-US" sz="2400" b="1" dirty="0" smtClean="0">
                <a:solidFill>
                  <a:srgbClr val="FFFFFF"/>
                </a:solidFill>
              </a:rPr>
              <a:t>study: 30% rank #1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1597025"/>
            <a:ext cx="8720666" cy="366395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Research those “long-tail” keywords where you rank or can rank in top 10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34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1597025"/>
            <a:ext cx="8720666" cy="3663951"/>
          </a:xfrm>
        </p:spPr>
        <p:txBody>
          <a:bodyPr>
            <a:noAutofit/>
          </a:bodyPr>
          <a:lstStyle/>
          <a:p>
            <a:pPr algn="ctr"/>
            <a:r>
              <a:rPr lang="mr-IN" b="1" dirty="0" smtClean="0">
                <a:solidFill>
                  <a:schemeClr val="bg1"/>
                </a:solidFill>
              </a:rPr>
              <a:t>…</a:t>
            </a: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more words are typed in a search box, the higher the probability there will be a featured </a:t>
            </a:r>
            <a:r>
              <a:rPr lang="en-US" b="1" dirty="0" smtClean="0">
                <a:solidFill>
                  <a:schemeClr val="bg1"/>
                </a:solidFill>
              </a:rPr>
              <a:t>snippet</a:t>
            </a:r>
            <a:r>
              <a:rPr lang="mr-IN" b="1" dirty="0" smtClean="0">
                <a:solidFill>
                  <a:schemeClr val="bg1"/>
                </a:solidFill>
              </a:rPr>
              <a:t>…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461665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AHREFS study</a:t>
            </a:r>
          </a:p>
        </p:txBody>
      </p:sp>
    </p:spTree>
    <p:extLst>
      <p:ext uri="{BB962C8B-B14F-4D97-AF65-F5344CB8AC3E}">
        <p14:creationId xmlns:p14="http://schemas.microsoft.com/office/powerpoint/2010/main" val="104580219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8" y="1203438"/>
            <a:ext cx="6797043" cy="4316450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</a:rPr>
              <a:t>Serpstat.com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1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78" y="1440760"/>
            <a:ext cx="6797043" cy="3841806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Competitor research with </a:t>
            </a:r>
            <a:r>
              <a:rPr lang="en-US" sz="3200" b="1" dirty="0" err="1">
                <a:solidFill>
                  <a:srgbClr val="FFFFFF"/>
                </a:solidFill>
              </a:rPr>
              <a:t>Serpstat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86" y="1405468"/>
            <a:ext cx="7326828" cy="3818090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</a:rPr>
              <a:t>Ahrefs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34" y="1075366"/>
            <a:ext cx="6925733" cy="4495652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Competitor research with </a:t>
            </a:r>
            <a:r>
              <a:rPr lang="en-US" sz="3200" b="1" dirty="0" err="1" smtClean="0">
                <a:solidFill>
                  <a:srgbClr val="FFFFFF"/>
                </a:solidFill>
              </a:rPr>
              <a:t>Ahrefs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0" y="1287595"/>
            <a:ext cx="8078661" cy="396173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</a:rPr>
              <a:t>SEMrush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1169036"/>
            <a:ext cx="7078134" cy="4262876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Competitor research with </a:t>
            </a:r>
            <a:r>
              <a:rPr lang="en-US" sz="3200" b="1" dirty="0" err="1" smtClean="0">
                <a:solidFill>
                  <a:srgbClr val="FFFFFF"/>
                </a:solidFill>
              </a:rPr>
              <a:t>SEMrush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287627"/>
            <a:ext cx="7806266" cy="6148073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1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31800"/>
            <a:ext cx="7467600" cy="4649184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Google “People Also Ask”</a:t>
            </a:r>
          </a:p>
        </p:txBody>
      </p:sp>
    </p:spTree>
    <p:extLst>
      <p:ext uri="{BB962C8B-B14F-4D97-AF65-F5344CB8AC3E}">
        <p14:creationId xmlns:p14="http://schemas.microsoft.com/office/powerpoint/2010/main" val="35247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290670"/>
            <a:ext cx="7213600" cy="4065636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Search </a:t>
            </a:r>
            <a:r>
              <a:rPr lang="en-US" sz="3200" b="1" dirty="0" smtClean="0">
                <a:solidFill>
                  <a:srgbClr val="FFFFFF"/>
                </a:solidFill>
              </a:rPr>
              <a:t>Console</a:t>
            </a:r>
            <a:r>
              <a:rPr lang="en-US" sz="3200" b="1" dirty="0">
                <a:solidFill>
                  <a:srgbClr val="FFFFFF"/>
                </a:solidFill>
              </a:rPr>
              <a:t>: </a:t>
            </a:r>
            <a:r>
              <a:rPr lang="en-US" sz="3200" dirty="0">
                <a:solidFill>
                  <a:srgbClr val="FFFFFF"/>
                </a:solidFill>
              </a:rPr>
              <a:t>"Search Traffic" and then "Search Analytics."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5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52" y="1833288"/>
            <a:ext cx="6997496" cy="3111245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Search </a:t>
            </a:r>
            <a:r>
              <a:rPr lang="en-US" sz="3200" b="1" dirty="0" smtClean="0">
                <a:solidFill>
                  <a:srgbClr val="FFFFFF"/>
                </a:solidFill>
              </a:rPr>
              <a:t>Console</a:t>
            </a:r>
            <a:r>
              <a:rPr lang="en-US" sz="3200" b="1" dirty="0">
                <a:solidFill>
                  <a:srgbClr val="FFFFFF"/>
                </a:solidFill>
              </a:rPr>
              <a:t>: </a:t>
            </a:r>
            <a:r>
              <a:rPr lang="en-US" sz="3200" dirty="0">
                <a:solidFill>
                  <a:srgbClr val="FFFFFF"/>
                </a:solidFill>
              </a:rPr>
              <a:t>"Search Traffic" and then "Search Analytics."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1630892"/>
            <a:ext cx="8720666" cy="359621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</a:rPr>
              <a:t>Go Beyond Traditional Keyword Research Tools: Ask People</a:t>
            </a: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7073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11" y="1066800"/>
            <a:ext cx="6926779" cy="4126349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</a:rPr>
              <a:t>Buzzsumo</a:t>
            </a:r>
            <a:r>
              <a:rPr lang="en-US" sz="3200" b="1" dirty="0">
                <a:solidFill>
                  <a:srgbClr val="FFFFFF"/>
                </a:solidFill>
              </a:rPr>
              <a:t> Question Analyzer</a:t>
            </a:r>
          </a:p>
        </p:txBody>
      </p:sp>
    </p:spTree>
    <p:extLst>
      <p:ext uri="{BB962C8B-B14F-4D97-AF65-F5344CB8AC3E}">
        <p14:creationId xmlns:p14="http://schemas.microsoft.com/office/powerpoint/2010/main" val="9529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07" y="1100048"/>
            <a:ext cx="6895387" cy="4093101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</a:rPr>
              <a:t>MyBlogU.com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26" y="1066801"/>
            <a:ext cx="7181948" cy="4023274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Search </a:t>
            </a:r>
            <a:r>
              <a:rPr lang="en-US" sz="3200" b="1" dirty="0" smtClean="0">
                <a:solidFill>
                  <a:srgbClr val="FFFFFF"/>
                </a:solidFill>
              </a:rPr>
              <a:t>and Monitor Twitter </a:t>
            </a:r>
            <a:r>
              <a:rPr lang="en-US" sz="3200" b="1" dirty="0">
                <a:solidFill>
                  <a:srgbClr val="FFFFFF"/>
                </a:solidFill>
              </a:rPr>
              <a:t>[Keyword ?]</a:t>
            </a:r>
          </a:p>
        </p:txBody>
      </p:sp>
    </p:spTree>
    <p:extLst>
      <p:ext uri="{BB962C8B-B14F-4D97-AF65-F5344CB8AC3E}">
        <p14:creationId xmlns:p14="http://schemas.microsoft.com/office/powerpoint/2010/main" val="21568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390246"/>
            <a:ext cx="8720666" cy="207750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FFFFFF"/>
                </a:solidFill>
              </a:rPr>
              <a:t>Organize those keywords</a:t>
            </a:r>
            <a:endParaRPr lang="en-US" sz="66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231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8233" y="2390246"/>
            <a:ext cx="9135533" cy="2077508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I</a:t>
            </a:r>
            <a:r>
              <a:rPr lang="en-US" sz="4800" b="1" dirty="0" smtClean="0">
                <a:solidFill>
                  <a:srgbClr val="FFFFFF"/>
                </a:solidFill>
              </a:rPr>
              <a:t>t </a:t>
            </a:r>
            <a:r>
              <a:rPr lang="en-US" sz="4800" b="1" dirty="0">
                <a:solidFill>
                  <a:srgbClr val="FFFFFF"/>
                </a:solidFill>
              </a:rPr>
              <a:t>turns out that a single page can also "be featured" for thousands of search </a:t>
            </a:r>
            <a:r>
              <a:rPr lang="en-US" sz="4800" b="1" dirty="0" smtClean="0">
                <a:solidFill>
                  <a:srgbClr val="FFFFFF"/>
                </a:solidFill>
              </a:rPr>
              <a:t>queries</a:t>
            </a:r>
            <a:r>
              <a:rPr lang="mr-IN" sz="4800" b="1" dirty="0" smtClean="0">
                <a:solidFill>
                  <a:srgbClr val="FFFFFF"/>
                </a:solidFill>
              </a:rPr>
              <a:t>…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3503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49" y="457199"/>
            <a:ext cx="9816302" cy="4080933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4495802"/>
            <a:ext cx="12192000" cy="1569660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ctr" fontAlgn="base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 generic keyword =&gt; a section or a category of the blog</a:t>
            </a:r>
          </a:p>
          <a:p>
            <a:pPr marL="285750" indent="-285750" algn="ctr" fontAlgn="base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 more specific search query =&gt; the title of the article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Even more specific queries </a:t>
            </a:r>
            <a:r>
              <a:rPr lang="en-US" sz="2400" b="1" dirty="0">
                <a:solidFill>
                  <a:srgbClr val="FFFFFF"/>
                </a:solidFill>
              </a:rPr>
              <a:t>=&gt; the subheadings</a:t>
            </a:r>
            <a:r>
              <a:rPr lang="en-US" sz="2400" dirty="0">
                <a:solidFill>
                  <a:srgbClr val="FFFFFF"/>
                </a:solidFill>
              </a:rPr>
              <a:t> of the article and thus define its structure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867" y="430189"/>
            <a:ext cx="7806266" cy="484694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AHREFS study</a:t>
            </a:r>
          </a:p>
        </p:txBody>
      </p:sp>
    </p:spTree>
    <p:extLst>
      <p:ext uri="{BB962C8B-B14F-4D97-AF65-F5344CB8AC3E}">
        <p14:creationId xmlns:p14="http://schemas.microsoft.com/office/powerpoint/2010/main" val="20582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96" y="355600"/>
            <a:ext cx="6015337" cy="5463667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</a:rPr>
              <a:t>Serpstat</a:t>
            </a:r>
            <a:r>
              <a:rPr lang="en-US" sz="3200" b="1" dirty="0" smtClean="0">
                <a:solidFill>
                  <a:srgbClr val="FFFFFF"/>
                </a:solidFill>
              </a:rPr>
              <a:t> “Questions”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96" y="466201"/>
            <a:ext cx="6015337" cy="4632864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Sample structure</a:t>
            </a:r>
          </a:p>
        </p:txBody>
      </p:sp>
    </p:spTree>
    <p:extLst>
      <p:ext uri="{BB962C8B-B14F-4D97-AF65-F5344CB8AC3E}">
        <p14:creationId xmlns:p14="http://schemas.microsoft.com/office/powerpoint/2010/main" val="262335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04" y="524934"/>
            <a:ext cx="7285392" cy="4997200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</a:rPr>
              <a:t>Serpstat</a:t>
            </a:r>
            <a:r>
              <a:rPr lang="en-US" sz="3200" b="1" dirty="0" smtClean="0">
                <a:solidFill>
                  <a:srgbClr val="FFFFFF"/>
                </a:solidFill>
              </a:rPr>
              <a:t> “Cluster”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302934"/>
            <a:ext cx="8720666" cy="212830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rgbClr val="FFFFFF"/>
                </a:solidFill>
              </a:rPr>
              <a:t>Answer questions concisely</a:t>
            </a:r>
            <a:endParaRPr lang="en-US" sz="66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662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302934"/>
            <a:ext cx="8720666" cy="2128308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The </a:t>
            </a:r>
            <a:r>
              <a:rPr lang="en-US" sz="4800" dirty="0">
                <a:solidFill>
                  <a:srgbClr val="FFFFFF"/>
                </a:solidFill>
              </a:rPr>
              <a:t>average length of a paragraph snippet is 45 words (the maximum is 97 words)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8052" y="5334000"/>
            <a:ext cx="159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A.J. </a:t>
            </a:r>
            <a:r>
              <a:rPr lang="en-US" dirty="0" err="1">
                <a:solidFill>
                  <a:srgbClr val="FFFFFF"/>
                </a:solidFill>
              </a:rPr>
              <a:t>Ghergich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3970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060046"/>
            <a:ext cx="8720666" cy="2737909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</a:rPr>
              <a:t>It’s not about the length of the article itself, it’s about answering a specific question concisely</a:t>
            </a:r>
            <a:endParaRPr lang="en-US" sz="4800" b="1" dirty="0">
              <a:solidFill>
                <a:srgbClr val="FFFFFF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834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63" y="466200"/>
            <a:ext cx="6709474" cy="5219521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Optimizing for a particular </a:t>
            </a:r>
            <a:r>
              <a:rPr lang="en-US" sz="3200" b="1" dirty="0" smtClean="0">
                <a:solidFill>
                  <a:srgbClr val="FFFFFF"/>
                </a:solidFill>
              </a:rPr>
              <a:t>featured box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36" y="508000"/>
            <a:ext cx="9715328" cy="5156232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44068"/>
            <a:ext cx="12192000" cy="584776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Researching featured opportunities with IMN private tool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764367"/>
            <a:ext cx="8720666" cy="1329266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</a:rPr>
              <a:t>Takeaways</a:t>
            </a:r>
            <a:endParaRPr lang="en-US" sz="8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Ann_Smarty-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3769"/>
            <a:ext cx="1634231" cy="1634231"/>
          </a:xfrm>
          <a:prstGeom prst="rect">
            <a:avLst/>
          </a:prstGeom>
        </p:spPr>
      </p:pic>
      <p:pic>
        <p:nvPicPr>
          <p:cNvPr id="6" name="Picture 5" descr="imn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29" y="5922648"/>
            <a:ext cx="2610671" cy="93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5450" y="5247590"/>
            <a:ext cx="4690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By Ann Smarty    </a:t>
            </a:r>
          </a:p>
          <a:p>
            <a:r>
              <a:rPr lang="en-US" sz="2400" dirty="0" smtClean="0"/>
              <a:t>@seosmarty</a:t>
            </a:r>
          </a:p>
          <a:p>
            <a:r>
              <a:rPr lang="en-US" sz="2400" dirty="0" smtClean="0"/>
              <a:t>Brand &amp; Community Manager at</a:t>
            </a:r>
          </a:p>
          <a:p>
            <a:r>
              <a:rPr lang="en-US" sz="2400" dirty="0" smtClean="0"/>
              <a:t>Internet Marketing Ninjas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9209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8834" y="2888736"/>
            <a:ext cx="96943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You'll discover hundreds of new content ideas </a:t>
            </a:r>
            <a:r>
              <a:rPr lang="en-US" sz="2800" b="1" dirty="0" smtClean="0">
                <a:solidFill>
                  <a:srgbClr val="FFFFFF"/>
                </a:solidFill>
              </a:rPr>
              <a:t>(=&gt; diversify your rankings)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2800" dirty="0">
                <a:solidFill>
                  <a:srgbClr val="FFFFFF"/>
                </a:solidFill>
              </a:rPr>
              <a:t>You'll learn to research each topic </a:t>
            </a:r>
            <a:r>
              <a:rPr lang="en-US" sz="2800" dirty="0" smtClean="0">
                <a:solidFill>
                  <a:srgbClr val="FFFFFF"/>
                </a:solidFill>
              </a:rPr>
              <a:t>thoroughly </a:t>
            </a:r>
            <a:r>
              <a:rPr lang="en-US" sz="2800" b="1" dirty="0" smtClean="0">
                <a:solidFill>
                  <a:srgbClr val="FFFFFF"/>
                </a:solidFill>
              </a:rPr>
              <a:t>(improve your rankings)</a:t>
            </a:r>
          </a:p>
          <a:p>
            <a:pPr marL="571500" indent="-571500">
              <a:buFont typeface="Wingdings" charset="2"/>
              <a:buChar char="Ø"/>
            </a:pPr>
            <a:r>
              <a:rPr lang="en-US" sz="2800" dirty="0">
                <a:solidFill>
                  <a:srgbClr val="FFFFFF"/>
                </a:solidFill>
              </a:rPr>
              <a:t>You'll learn to structure your articles </a:t>
            </a:r>
            <a:r>
              <a:rPr lang="en-US" sz="2800" dirty="0" smtClean="0">
                <a:solidFill>
                  <a:srgbClr val="FFFFFF"/>
                </a:solidFill>
              </a:rPr>
              <a:t>better </a:t>
            </a:r>
            <a:r>
              <a:rPr lang="en-US" sz="2800" b="1" dirty="0" smtClean="0">
                <a:solidFill>
                  <a:srgbClr val="FFFFFF"/>
                </a:solidFill>
              </a:rPr>
              <a:t>(lower bounce rate and </a:t>
            </a:r>
            <a:r>
              <a:rPr lang="en-US" sz="2800" b="1" smtClean="0">
                <a:solidFill>
                  <a:srgbClr val="FFFFFF"/>
                </a:solidFill>
              </a:rPr>
              <a:t>improve </a:t>
            </a:r>
            <a:r>
              <a:rPr lang="en-US" sz="2800" b="1" smtClean="0">
                <a:solidFill>
                  <a:srgbClr val="FFFFFF"/>
                </a:solidFill>
              </a:rPr>
              <a:t>conversions)</a:t>
            </a:r>
            <a:endParaRPr lang="en-US" sz="2800" b="1" dirty="0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50333" y="1320800"/>
            <a:ext cx="11091334" cy="11303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Being featured in Google search results is your incentive to work harder on your content</a:t>
            </a:r>
          </a:p>
        </p:txBody>
      </p:sp>
    </p:spTree>
    <p:extLst>
      <p:ext uri="{BB962C8B-B14F-4D97-AF65-F5344CB8AC3E}">
        <p14:creationId xmlns:p14="http://schemas.microsoft.com/office/powerpoint/2010/main" val="415101673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7-10-08 at 19.18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48167"/>
            <a:ext cx="4469782" cy="3018366"/>
          </a:xfrm>
          <a:prstGeom prst="rect">
            <a:avLst/>
          </a:prstGeom>
        </p:spPr>
      </p:pic>
      <p:pic>
        <p:nvPicPr>
          <p:cNvPr id="7" name="Picture 6" descr="Screen Shot 2017-10-08 at 19.10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287867"/>
            <a:ext cx="3894667" cy="3024430"/>
          </a:xfrm>
          <a:prstGeom prst="rect">
            <a:avLst/>
          </a:prstGeom>
        </p:spPr>
      </p:pic>
      <p:pic>
        <p:nvPicPr>
          <p:cNvPr id="9" name="Picture 8" descr="Screen Shot 2017-10-08 at 19.18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160866"/>
            <a:ext cx="4224867" cy="3427594"/>
          </a:xfrm>
          <a:prstGeom prst="rect">
            <a:avLst/>
          </a:prstGeom>
        </p:spPr>
      </p:pic>
      <p:pic>
        <p:nvPicPr>
          <p:cNvPr id="10" name="Picture 9" descr="Screen Shot 2017-10-08 at 19.18.2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9333"/>
            <a:ext cx="4699000" cy="3848777"/>
          </a:xfrm>
          <a:prstGeom prst="rect">
            <a:avLst/>
          </a:prstGeom>
        </p:spPr>
      </p:pic>
      <p:pic>
        <p:nvPicPr>
          <p:cNvPr id="11" name="Picture 10" descr="599c93c288d8b3.5855327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3251200"/>
            <a:ext cx="102362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79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764367"/>
            <a:ext cx="8720666" cy="1329266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</a:rPr>
              <a:t>THANK YOU!</a:t>
            </a:r>
            <a:endParaRPr lang="en-US" sz="88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Ann_Smarty-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3769"/>
            <a:ext cx="1634231" cy="1634231"/>
          </a:xfrm>
          <a:prstGeom prst="rect">
            <a:avLst/>
          </a:prstGeom>
        </p:spPr>
      </p:pic>
      <p:pic>
        <p:nvPicPr>
          <p:cNvPr id="6" name="Picture 5" descr="imn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29" y="5922648"/>
            <a:ext cx="2610671" cy="935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5450" y="5247590"/>
            <a:ext cx="4690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By Ann Smarty    </a:t>
            </a:r>
          </a:p>
          <a:p>
            <a:r>
              <a:rPr lang="en-US" sz="2400" dirty="0" smtClean="0"/>
              <a:t>@seosmarty</a:t>
            </a:r>
          </a:p>
          <a:p>
            <a:r>
              <a:rPr lang="en-US" sz="2400" dirty="0" smtClean="0"/>
              <a:t>Brand &amp; Community Manager at</a:t>
            </a:r>
          </a:p>
          <a:p>
            <a:r>
              <a:rPr lang="en-US" sz="2400" dirty="0" smtClean="0"/>
              <a:t>Internet Marketing Ninjas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94981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8" y="372530"/>
            <a:ext cx="6645507" cy="444142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5494868"/>
            <a:ext cx="12192000" cy="461665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David </a:t>
            </a:r>
            <a:r>
              <a:rPr lang="en-US" sz="2400" b="1" dirty="0" err="1">
                <a:solidFill>
                  <a:srgbClr val="FFFFFF"/>
                </a:solidFill>
              </a:rPr>
              <a:t>Kutcher</a:t>
            </a:r>
            <a:r>
              <a:rPr lang="en-US" sz="2400" b="1" dirty="0">
                <a:solidFill>
                  <a:srgbClr val="FFFFFF"/>
                </a:solidFill>
              </a:rPr>
              <a:t> of Confluent Forms</a:t>
            </a:r>
          </a:p>
        </p:txBody>
      </p:sp>
    </p:spTree>
    <p:extLst>
      <p:ext uri="{BB962C8B-B14F-4D97-AF65-F5344CB8AC3E}">
        <p14:creationId xmlns:p14="http://schemas.microsoft.com/office/powerpoint/2010/main" val="33134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37" y="203198"/>
            <a:ext cx="7979330" cy="4441428"/>
          </a:xfrm>
          <a:prstGeom prst="rect">
            <a:avLst/>
          </a:prstGeom>
        </p:spPr>
      </p:pic>
      <p:pic>
        <p:nvPicPr>
          <p:cNvPr id="6" name="Picture 5" descr="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0" y="4411134"/>
            <a:ext cx="12192000" cy="1938992"/>
          </a:xfrm>
          <a:prstGeom prst="rect">
            <a:avLst/>
          </a:prstGeom>
          <a:solidFill>
            <a:srgbClr val="000000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Ben </a:t>
            </a:r>
            <a:r>
              <a:rPr lang="en-US" sz="2400" b="1" dirty="0" err="1">
                <a:solidFill>
                  <a:schemeClr val="bg1"/>
                </a:solidFill>
              </a:rPr>
              <a:t>Goodsell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Traffic increased by 505%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CTR increased from 2% to 8%</a:t>
            </a:r>
          </a:p>
          <a:p>
            <a:pPr marL="285750" indent="-285750" algn="ctr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Revenue increased by 677%</a:t>
            </a:r>
          </a:p>
        </p:txBody>
      </p:sp>
    </p:spTree>
    <p:extLst>
      <p:ext uri="{BB962C8B-B14F-4D97-AF65-F5344CB8AC3E}">
        <p14:creationId xmlns:p14="http://schemas.microsoft.com/office/powerpoint/2010/main" val="7699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1439334"/>
            <a:ext cx="8720666" cy="101600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Friend or </a:t>
            </a:r>
            <a:r>
              <a:rPr lang="en-US" sz="6600" b="1" dirty="0" smtClean="0">
                <a:solidFill>
                  <a:schemeClr val="bg1"/>
                </a:solidFill>
              </a:rPr>
              <a:t>Foe: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6408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1439334"/>
            <a:ext cx="8720666" cy="1016000"/>
          </a:xfrm>
        </p:spPr>
        <p:txBody>
          <a:bodyPr>
            <a:noAutofit/>
          </a:bodyPr>
          <a:lstStyle/>
          <a:p>
            <a:pPr algn="ctr"/>
            <a:r>
              <a:rPr lang="en-US" sz="6600" b="1" strike="sngStrike" dirty="0">
                <a:solidFill>
                  <a:schemeClr val="bg1"/>
                </a:solidFill>
              </a:rPr>
              <a:t>Friend or </a:t>
            </a:r>
            <a:r>
              <a:rPr lang="en-US" sz="6600" b="1" strike="sngStrike" dirty="0" smtClean="0">
                <a:solidFill>
                  <a:schemeClr val="bg1"/>
                </a:solidFill>
              </a:rPr>
              <a:t>Foe:</a:t>
            </a:r>
            <a:endParaRPr lang="en-US" sz="6600" b="1" strike="sngStrike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7934" y="3471334"/>
            <a:ext cx="88561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It’s either your page that’s being featured or your competitor’s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875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5667" y="2364317"/>
            <a:ext cx="8720666" cy="212936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HOW TO GET FEATURED?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banner-seosmarty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131233"/>
            <a:ext cx="1731434" cy="675259"/>
          </a:xfrm>
          <a:prstGeom prst="rect">
            <a:avLst/>
          </a:prstGeom>
        </p:spPr>
      </p:pic>
      <p:pic>
        <p:nvPicPr>
          <p:cNvPr id="5" name="Picture 4" descr="twit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" y="6421320"/>
            <a:ext cx="422755" cy="301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868" y="63330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@seosmarty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242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presentation, illustrated landscape design  (widescreen)</Template>
  <TotalTime>0</TotalTime>
  <Words>485</Words>
  <Application>Microsoft Macintosh PowerPoint</Application>
  <PresentationFormat>Custom</PresentationFormat>
  <Paragraphs>99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Nature Illustration 16x9</vt:lpstr>
      <vt:lpstr>HOW TO OPTIMIZE FOR FEATURED SNIPPETS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Friend or Foe:</vt:lpstr>
      <vt:lpstr>Friend or Foe:</vt:lpstr>
      <vt:lpstr>HOW TO GET FEATURED?</vt:lpstr>
      <vt:lpstr>PowerPoint Presentation</vt:lpstr>
      <vt:lpstr>PowerPoint Presentation</vt:lpstr>
      <vt:lpstr>Research those “long-tail” keywords where you rank or can rank in top 10</vt:lpstr>
      <vt:lpstr>…the more words are typed in a search box, the higher the probability there will be a featured snippet…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 Beyond Traditional Keyword Research Tools: Ask People</vt:lpstr>
      <vt:lpstr>PowerPoint Presentation</vt:lpstr>
      <vt:lpstr>PowerPoint Presentation</vt:lpstr>
      <vt:lpstr>PowerPoint Presentation</vt:lpstr>
      <vt:lpstr>Organize those keywords</vt:lpstr>
      <vt:lpstr>It turns out that a single page can also "be featured" for thousands of search queries…</vt:lpstr>
      <vt:lpstr>PowerPoint Presentation</vt:lpstr>
      <vt:lpstr>PowerPoint Presentation</vt:lpstr>
      <vt:lpstr>PowerPoint Presentation</vt:lpstr>
      <vt:lpstr>PowerPoint Presentation</vt:lpstr>
      <vt:lpstr>Answer questions concisely</vt:lpstr>
      <vt:lpstr>The average length of a paragraph snippet is 45 words (the maximum is 97 words)</vt:lpstr>
      <vt:lpstr>It’s not about the length of the article itself, it’s about answering a specific question concisely</vt:lpstr>
      <vt:lpstr>PowerPoint Presentation</vt:lpstr>
      <vt:lpstr>PowerPoint Presentation</vt:lpstr>
      <vt:lpstr>Takeaways</vt:lpstr>
      <vt:lpstr>Being featured in Google search results is your incentive to work harder on your content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2016-03-05T04:32:04Z</dcterms:created>
  <dcterms:modified xsi:type="dcterms:W3CDTF">2017-11-06T23:20:41Z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